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84" r:id="rId3"/>
    <p:sldId id="283" r:id="rId4"/>
    <p:sldId id="261" r:id="rId5"/>
    <p:sldId id="267" r:id="rId6"/>
    <p:sldId id="269" r:id="rId7"/>
    <p:sldId id="285" r:id="rId8"/>
    <p:sldId id="294" r:id="rId9"/>
    <p:sldId id="296" r:id="rId10"/>
    <p:sldId id="286" r:id="rId11"/>
    <p:sldId id="288" r:id="rId12"/>
    <p:sldId id="287" r:id="rId13"/>
    <p:sldId id="290" r:id="rId14"/>
    <p:sldId id="289" r:id="rId15"/>
    <p:sldId id="291" r:id="rId16"/>
    <p:sldId id="309" r:id="rId17"/>
    <p:sldId id="299" r:id="rId18"/>
    <p:sldId id="308" r:id="rId19"/>
    <p:sldId id="304" r:id="rId20"/>
    <p:sldId id="305" r:id="rId21"/>
    <p:sldId id="306" r:id="rId22"/>
    <p:sldId id="307" r:id="rId23"/>
    <p:sldId id="300" r:id="rId24"/>
    <p:sldId id="301" r:id="rId25"/>
    <p:sldId id="302" r:id="rId26"/>
    <p:sldId id="303" r:id="rId27"/>
    <p:sldId id="310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3684-784A-498E-98D6-0C9441899CAD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97644-870C-438B-B49D-03FE27D61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97644-870C-438B-B49D-03FE27D61F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74F87F6-BE9F-434A-9A0E-DEE74AB8D957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FEAE-FB36-4767-8233-DC2346E85C43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10A9-EEE4-4A30-B601-EA07A413733F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B42-BCF4-490A-9C49-AEB1D032C83C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B343-7BFE-41C2-88F9-FFDC72FC7934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886C-06CF-443C-BA4E-291379B370D4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68F8E7-C6B9-4DCC-AB4E-53B295DA96F2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BAA1B23-1168-41A1-B82F-D3F5A19A977E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DC-FE79-4036-8B9F-92A71316A183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5D92-A5DC-4525-9AF9-48EB2F979924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A7D5-42AF-4D75-9D34-72CAE2F99181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8891EFC-69D9-40D6-AB3F-947CBBF8F8D1}" type="datetime1">
              <a:rPr lang="en-US" smtClean="0"/>
              <a:pPr/>
              <a:t>6/23/2011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0B42A4D-D821-4D1F-862A-241BD149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LENTOP\Desktop\ECMS\newmodel=80_200_10_2_5_5_1_3_3.wmv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52400" y="2401887"/>
            <a:ext cx="8991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 cellular automata model on economic behavior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4953000" cy="25908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800" dirty="0" smtClean="0"/>
              <a:t>Emily </a:t>
            </a:r>
            <a:r>
              <a:rPr lang="en-US" sz="1800" dirty="0" err="1" smtClean="0"/>
              <a:t>Baczyk</a:t>
            </a:r>
            <a:endParaRPr lang="en-US" sz="1800" dirty="0" smtClean="0"/>
          </a:p>
          <a:p>
            <a:r>
              <a:rPr lang="en-US" sz="1800" dirty="0" smtClean="0"/>
              <a:t>Andrés </a:t>
            </a:r>
            <a:r>
              <a:rPr lang="en-US" sz="1800" dirty="0" err="1" smtClean="0"/>
              <a:t>Barreneche</a:t>
            </a:r>
            <a:endParaRPr lang="en-US" sz="1800" dirty="0" smtClean="0"/>
          </a:p>
          <a:p>
            <a:r>
              <a:rPr lang="en-US" sz="1800" dirty="0" smtClean="0"/>
              <a:t>Stefano </a:t>
            </a:r>
            <a:r>
              <a:rPr lang="en-US" sz="1800" dirty="0" err="1" smtClean="0"/>
              <a:t>Nichele</a:t>
            </a:r>
            <a:endParaRPr lang="en-US" sz="1800" dirty="0" smtClean="0"/>
          </a:p>
          <a:p>
            <a:r>
              <a:rPr lang="en-US" sz="1800" dirty="0" err="1" smtClean="0"/>
              <a:t>Christoforos</a:t>
            </a:r>
            <a:r>
              <a:rPr lang="en-US" sz="1800" dirty="0" smtClean="0"/>
              <a:t> </a:t>
            </a:r>
            <a:r>
              <a:rPr lang="en-US" sz="1800" dirty="0" err="1" smtClean="0"/>
              <a:t>Somarakis</a:t>
            </a:r>
            <a:endParaRPr lang="en-US" sz="1800" dirty="0" smtClean="0"/>
          </a:p>
          <a:p>
            <a:endParaRPr lang="en-US" sz="14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necs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562600"/>
            <a:ext cx="5588000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172200"/>
            <a:ext cx="556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</a:rPr>
              <a:t>June 13 – June 17 2011</a:t>
            </a:r>
          </a:p>
          <a:p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</a:rPr>
              <a:t>MIT, Cambridge  MA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model</a:t>
            </a:r>
            <a:r>
              <a:rPr lang="en-US" sz="3000" dirty="0" smtClean="0"/>
              <a:t> 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876800"/>
          </a:xfrm>
        </p:spPr>
        <p:txBody>
          <a:bodyPr/>
          <a:lstStyle/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The phase space is a society of individuals.</a:t>
            </a:r>
          </a:p>
          <a:p>
            <a:pPr lvl="1"/>
            <a:r>
              <a:rPr lang="en-US" dirty="0" smtClean="0"/>
              <a:t>At each time step an individual is either </a:t>
            </a:r>
            <a:r>
              <a:rPr lang="en-US" b="1" dirty="0" smtClean="0"/>
              <a:t>poor</a:t>
            </a:r>
            <a:r>
              <a:rPr lang="en-US" dirty="0" smtClean="0"/>
              <a:t> (state: 0) or </a:t>
            </a:r>
            <a:r>
              <a:rPr lang="en-US" b="1" dirty="0" smtClean="0"/>
              <a:t>rich</a:t>
            </a:r>
            <a:r>
              <a:rPr lang="en-US" dirty="0" smtClean="0"/>
              <a:t> (state: 1).</a:t>
            </a:r>
          </a:p>
          <a:p>
            <a:pPr lvl="1"/>
            <a:r>
              <a:rPr lang="en-US" dirty="0" smtClean="0"/>
              <a:t>The individuals gain an overall income every time step </a:t>
            </a:r>
            <a:r>
              <a:rPr lang="en-US" u="sng" dirty="0" smtClean="0"/>
              <a:t>and</a:t>
            </a:r>
            <a:r>
              <a:rPr lang="en-US" dirty="0" smtClean="0"/>
              <a:t> store it. [memory]</a:t>
            </a:r>
          </a:p>
          <a:p>
            <a:pPr lvl="1"/>
            <a:r>
              <a:rPr lang="en-US" dirty="0" smtClean="0"/>
              <a:t>The interaction is not only local (base model) but has also a global component.</a:t>
            </a:r>
          </a:p>
          <a:p>
            <a:pPr lvl="1"/>
            <a:r>
              <a:rPr lang="en-US" dirty="0" smtClean="0"/>
              <a:t>The costs values are not constant.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" name="Picture 1" descr="C:\Documents and Settings\CsLaKoNaS\Desktop\untitled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3448" y="5229166"/>
            <a:ext cx="2130552" cy="162883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0"/>
            <a:ext cx="2695575" cy="115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model</a:t>
            </a:r>
            <a:r>
              <a:rPr lang="en-US" sz="3000" dirty="0" smtClean="0"/>
              <a:t> 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Notations &amp; Definitions:</a:t>
            </a:r>
          </a:p>
          <a:p>
            <a:pPr lvl="1">
              <a:buNone/>
            </a:pPr>
            <a:r>
              <a:rPr lang="en-US" sz="1800" b="1" dirty="0" smtClean="0"/>
              <a:t>Individual 		</a:t>
            </a:r>
            <a:endParaRPr lang="en-US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l-GR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54380" lvl="1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Instant state :			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754380" lvl="1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Instant income:	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754380" lvl="1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Stored income  (Savings):</a:t>
            </a:r>
          </a:p>
          <a:p>
            <a:pPr marL="754380" lvl="1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Neighborhood:	</a:t>
            </a:r>
          </a:p>
          <a:p>
            <a:pPr marL="754380" lvl="1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Increasing / Decreasing weight functions:</a:t>
            </a:r>
          </a:p>
          <a:p>
            <a:pPr marL="754380" lvl="1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Social distributed income: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Modified cost function         and update function</a:t>
            </a:r>
            <a:endParaRPr lang="en-US" sz="1800" b="1" dirty="0" smtClean="0"/>
          </a:p>
          <a:p>
            <a:pPr lvl="1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	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2695575" cy="115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410200" y="2797174"/>
          <a:ext cx="2063574" cy="2536825"/>
        </p:xfrm>
        <a:graphic>
          <a:graphicData uri="http://schemas.openxmlformats.org/presentationml/2006/ole">
            <p:oleObj spid="_x0000_s52226" name="Equation" r:id="rId5" imgW="1434960" imgH="1701720" progId="Equation.3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4191000" y="5562600"/>
          <a:ext cx="429808" cy="609600"/>
        </p:xfrm>
        <a:graphic>
          <a:graphicData uri="http://schemas.openxmlformats.org/presentationml/2006/ole">
            <p:oleObj spid="_x0000_s52228" name="Equation" r:id="rId6" imgW="152280" imgH="215640" progId="Equation.3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8077200" y="5562600"/>
          <a:ext cx="501650" cy="609600"/>
        </p:xfrm>
        <a:graphic>
          <a:graphicData uri="http://schemas.openxmlformats.org/presentationml/2006/ole">
            <p:oleObj spid="_x0000_s52229" name="Equation" r:id="rId7" imgW="177480" imgH="215640" progId="Equation.3">
              <p:embed/>
            </p:oleObj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133600" y="2676525"/>
          <a:ext cx="2579688" cy="542925"/>
        </p:xfrm>
        <a:graphic>
          <a:graphicData uri="http://schemas.openxmlformats.org/presentationml/2006/ole">
            <p:oleObj spid="_x0000_s52231" name="Equation" r:id="rId8" imgW="213336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model</a:t>
            </a:r>
            <a:r>
              <a:rPr lang="en-US" sz="3000" dirty="0" smtClean="0"/>
              <a:t> 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Design principles </a:t>
            </a:r>
            <a:r>
              <a:rPr lang="en-US" sz="1500" dirty="0" smtClean="0"/>
              <a:t>(rich / poor individuals interacting)</a:t>
            </a:r>
            <a:endParaRPr lang="en-US" dirty="0" smtClean="0"/>
          </a:p>
          <a:p>
            <a:pPr lvl="1"/>
            <a:r>
              <a:rPr lang="en-US" dirty="0" smtClean="0"/>
              <a:t>A poor (state 0) individual will:</a:t>
            </a:r>
          </a:p>
          <a:p>
            <a:pPr lvl="2"/>
            <a:r>
              <a:rPr lang="en-US" sz="1800" dirty="0" smtClean="0"/>
              <a:t>increase its income out of local interaction with a rich (state 1) individual</a:t>
            </a:r>
          </a:p>
          <a:p>
            <a:pPr lvl="2"/>
            <a:r>
              <a:rPr lang="en-US" sz="1800" dirty="0" smtClean="0"/>
              <a:t>decrease its income out of local interaction with poor (state 0) individuals</a:t>
            </a:r>
          </a:p>
          <a:p>
            <a:pPr lvl="2"/>
            <a:r>
              <a:rPr lang="en-US" sz="1800" b="1" dirty="0" smtClean="0"/>
              <a:t>increase </a:t>
            </a:r>
            <a:r>
              <a:rPr lang="en-US" sz="1800" dirty="0" smtClean="0"/>
              <a:t>its income out of global interaction (e.g. social services)</a:t>
            </a:r>
          </a:p>
          <a:p>
            <a:pPr lvl="2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2695575" cy="115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934200" y="1295400"/>
            <a:ext cx="1447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393825" y="4419600"/>
          <a:ext cx="6202363" cy="1128713"/>
        </p:xfrm>
        <a:graphic>
          <a:graphicData uri="http://schemas.openxmlformats.org/presentationml/2006/ole">
            <p:oleObj spid="_x0000_s53250" name="Equation" r:id="rId5" imgW="3213000" imgH="583920" progId="Equation.3">
              <p:embed/>
            </p:oleObj>
          </a:graphicData>
        </a:graphic>
      </p:graphicFrame>
      <p:pic>
        <p:nvPicPr>
          <p:cNvPr id="10" name="Picture 1" descr="C:\Documents and Settings\CsLaKoNaS\Desktop\untitled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930" y="5715000"/>
            <a:ext cx="1495070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model</a:t>
            </a:r>
            <a:r>
              <a:rPr lang="en-US" sz="3000" dirty="0" smtClean="0"/>
              <a:t> 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Design principles </a:t>
            </a:r>
            <a:r>
              <a:rPr lang="en-US" sz="1500" dirty="0" smtClean="0"/>
              <a:t>(rich / poor individuals interacting)</a:t>
            </a:r>
            <a:endParaRPr lang="en-US" dirty="0" smtClean="0"/>
          </a:p>
          <a:p>
            <a:pPr lvl="1"/>
            <a:r>
              <a:rPr lang="en-US" dirty="0" smtClean="0"/>
              <a:t>A rich (state 1) individual will:</a:t>
            </a:r>
          </a:p>
          <a:p>
            <a:pPr lvl="2"/>
            <a:r>
              <a:rPr lang="en-US" sz="1800" dirty="0" smtClean="0"/>
              <a:t>increase its income out of local interaction with rich (state 1) individuals</a:t>
            </a:r>
          </a:p>
          <a:p>
            <a:pPr lvl="2"/>
            <a:r>
              <a:rPr lang="en-US" sz="1800" dirty="0" smtClean="0"/>
              <a:t>decrease its income out of local interaction with poor (state 0) individuals</a:t>
            </a:r>
          </a:p>
          <a:p>
            <a:pPr lvl="2"/>
            <a:r>
              <a:rPr lang="en-US" sz="1800" b="1" dirty="0" smtClean="0"/>
              <a:t>decrease </a:t>
            </a:r>
            <a:r>
              <a:rPr lang="en-US" sz="1800" dirty="0" smtClean="0"/>
              <a:t>its income out of global interaction (</a:t>
            </a:r>
            <a:r>
              <a:rPr lang="en-US" sz="1800" dirty="0" err="1" smtClean="0"/>
              <a:t>e.g</a:t>
            </a:r>
            <a:r>
              <a:rPr lang="en-US" sz="1800" dirty="0" smtClean="0"/>
              <a:t> tax payers)</a:t>
            </a:r>
          </a:p>
          <a:p>
            <a:pPr lvl="1"/>
            <a:endParaRPr lang="en-US" sz="1800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2695575" cy="115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934200" y="1295400"/>
            <a:ext cx="1447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 descr="C:\Documents and Settings\CsLaKoNaS\Desktop\untitled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8930" y="5486400"/>
            <a:ext cx="1495070" cy="1143000"/>
          </a:xfrm>
          <a:prstGeom prst="rect">
            <a:avLst/>
          </a:prstGeom>
          <a:noFill/>
        </p:spPr>
      </p:pic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1430338" y="4419600"/>
          <a:ext cx="6127750" cy="1128713"/>
        </p:xfrm>
        <a:graphic>
          <a:graphicData uri="http://schemas.openxmlformats.org/presentationml/2006/ole">
            <p:oleObj spid="_x0000_s54277" name="Equation" r:id="rId6" imgW="3174840" imgH="5839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model</a:t>
            </a:r>
            <a:r>
              <a:rPr lang="en-US" sz="3000" dirty="0" smtClean="0"/>
              <a:t> 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Design principles: (rich / poor individuals interacting)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Update Rule: </a:t>
            </a:r>
          </a:p>
          <a:p>
            <a:pPr lvl="2" algn="just"/>
            <a:r>
              <a:rPr lang="en-US" b="1" dirty="0" smtClean="0"/>
              <a:t>An individual will calculate the average of the savings of its neighbors and compare it with its own savings.</a:t>
            </a:r>
          </a:p>
          <a:p>
            <a:pPr lvl="2"/>
            <a:endParaRPr lang="en-US" b="1" dirty="0" smtClean="0"/>
          </a:p>
          <a:p>
            <a:pPr lvl="2" algn="just">
              <a:buNone/>
            </a:pPr>
            <a:r>
              <a:rPr lang="en-US" b="1" i="1" dirty="0" smtClean="0"/>
              <a:t>It will declare itself rich </a:t>
            </a:r>
            <a:r>
              <a:rPr lang="en-US" b="1" i="1" u="sng" dirty="0" smtClean="0">
                <a:solidFill>
                  <a:srgbClr val="FF0000"/>
                </a:solidFill>
              </a:rPr>
              <a:t>only if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/>
              <a:t>its own savings are equal or higher than it’s neighbors.</a:t>
            </a:r>
          </a:p>
          <a:p>
            <a:pPr lvl="1">
              <a:buNone/>
            </a:pPr>
            <a:endParaRPr lang="en-US" b="1" dirty="0" smtClean="0"/>
          </a:p>
          <a:p>
            <a:pPr lvl="4"/>
            <a:r>
              <a:rPr lang="en-US" dirty="0" smtClean="0"/>
              <a:t>Essence of the rule: “Rich” or “poor” is about perception.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14400"/>
            <a:ext cx="2695575" cy="115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934200" y="2057400"/>
            <a:ext cx="1676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model</a:t>
            </a:r>
            <a:r>
              <a:rPr lang="en-US" sz="3000" dirty="0" smtClean="0"/>
              <a:t> 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b="1" dirty="0" smtClean="0"/>
              <a:t>Degrees of Freedom </a:t>
            </a:r>
          </a:p>
          <a:p>
            <a:pPr lvl="4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Local interaction positive/negative income parameters: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b, d /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a,c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Global interaction income tax parameters: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k, l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Setup</a:t>
            </a:r>
          </a:p>
          <a:p>
            <a:pPr lvl="4"/>
            <a:r>
              <a:rPr lang="en-US" b="1" dirty="0" smtClean="0"/>
              <a:t>50 by 50 torus of cellular automata.</a:t>
            </a:r>
          </a:p>
          <a:p>
            <a:pPr lvl="4"/>
            <a:r>
              <a:rPr lang="en-US" b="1" dirty="0" smtClean="0"/>
              <a:t>2oo iteration steps.</a:t>
            </a:r>
          </a:p>
          <a:p>
            <a:pPr lvl="4"/>
            <a:r>
              <a:rPr lang="en-US" b="1" dirty="0" smtClean="0"/>
              <a:t>An amount of money is initially distributed to automata by normal distribution.</a:t>
            </a:r>
          </a:p>
          <a:p>
            <a:pPr lvl="4"/>
            <a:endParaRPr lang="en-US" b="1" dirty="0" smtClean="0"/>
          </a:p>
          <a:p>
            <a:pPr lvl="1"/>
            <a:r>
              <a:rPr lang="en-US" b="1" dirty="0" smtClean="0"/>
              <a:t>Monitored Quantities</a:t>
            </a:r>
          </a:p>
          <a:p>
            <a:pPr lvl="2"/>
            <a:r>
              <a:rPr lang="en-US" b="1" dirty="0" smtClean="0"/>
              <a:t>Savings</a:t>
            </a:r>
          </a:p>
          <a:p>
            <a:pPr lvl="4"/>
            <a:r>
              <a:rPr lang="en-US" b="1" dirty="0" smtClean="0"/>
              <a:t>Individual (Actual Wealth of each automaton)</a:t>
            </a:r>
          </a:p>
          <a:p>
            <a:pPr lvl="4"/>
            <a:r>
              <a:rPr lang="en-US" b="1" dirty="0" smtClean="0"/>
              <a:t>1.2. Social (Sum of Savings; GDP)</a:t>
            </a:r>
          </a:p>
          <a:p>
            <a:pPr lvl="2"/>
            <a:r>
              <a:rPr lang="en-US" b="1" dirty="0" smtClean="0"/>
              <a:t> Perceived Wealth (Rich or Poor)</a:t>
            </a:r>
          </a:p>
          <a:p>
            <a:pPr lvl="2"/>
            <a:r>
              <a:rPr lang="en-US" b="1" dirty="0" smtClean="0"/>
              <a:t>GINI index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GINI coefficient (</a:t>
            </a:r>
            <a:r>
              <a:rPr lang="en-US" dirty="0" err="1" smtClean="0"/>
              <a:t>Corrado</a:t>
            </a:r>
            <a:r>
              <a:rPr lang="en-US" dirty="0" smtClean="0"/>
              <a:t> </a:t>
            </a:r>
            <a:r>
              <a:rPr lang="en-US" dirty="0" err="1" smtClean="0"/>
              <a:t>Gini</a:t>
            </a:r>
            <a:r>
              <a:rPr lang="en-US" dirty="0" smtClean="0"/>
              <a:t>, 1912)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pPr lvl="1"/>
            <a:endParaRPr lang="en-US" b="1" dirty="0" smtClean="0"/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G = A / ( A + B ) =</a:t>
            </a: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= A / 0.5 = 2A = 1 - 2B</a:t>
            </a:r>
          </a:p>
          <a:p>
            <a:pPr lvl="1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pt-BR" sz="1500" dirty="0" smtClean="0">
                <a:solidFill>
                  <a:schemeClr val="tx1"/>
                </a:solidFill>
              </a:rPr>
              <a:t>Lorenz Curve: </a:t>
            </a:r>
            <a:r>
              <a:rPr lang="en-US" sz="1500" dirty="0" smtClean="0">
                <a:solidFill>
                  <a:schemeClr val="tx1"/>
                </a:solidFill>
              </a:rPr>
              <a:t>cumulative distribution function </a:t>
            </a:r>
          </a:p>
          <a:p>
            <a:pPr lvl="1"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of the empirical probability distribution of wealth</a:t>
            </a:r>
          </a:p>
          <a:p>
            <a:pPr lvl="1">
              <a:buNone/>
            </a:pPr>
            <a:endParaRPr lang="pt-BR" sz="15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Y = L(X)</a:t>
            </a:r>
          </a:p>
          <a:p>
            <a:pPr lvl="1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lvl="0"/>
            <a:r>
              <a:rPr lang="it-IT" dirty="0" smtClean="0"/>
              <a:t>Sweden 23 </a:t>
            </a:r>
          </a:p>
          <a:p>
            <a:pPr lvl="0"/>
            <a:r>
              <a:rPr lang="it-IT" dirty="0" smtClean="0"/>
              <a:t>Namibia 70 </a:t>
            </a:r>
          </a:p>
          <a:p>
            <a:pPr lvl="1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it-IT" dirty="0" smtClean="0"/>
          </a:p>
          <a:p>
            <a:pPr lvl="1"/>
            <a:endParaRPr lang="en-US" b="1" dirty="0" smtClean="0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291" y="1981200"/>
            <a:ext cx="477493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" y="4953000"/>
            <a:ext cx="3524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Scenarios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pPr lvl="4"/>
            <a:r>
              <a:rPr lang="en-US" b="1" dirty="0" smtClean="0"/>
              <a:t>Population = 50 by 50 = 2500 / Steps = 200</a:t>
            </a:r>
          </a:p>
          <a:p>
            <a:pPr lvl="1">
              <a:buNone/>
            </a:pPr>
            <a:endParaRPr lang="en-US" sz="1200" b="1" dirty="0" smtClean="0"/>
          </a:p>
          <a:p>
            <a:pPr lvl="1">
              <a:buNone/>
            </a:pPr>
            <a:r>
              <a:rPr lang="en-US" b="1" dirty="0" smtClean="0"/>
              <a:t>Initial Conditions</a:t>
            </a:r>
          </a:p>
          <a:p>
            <a:pPr marL="982980" lvl="1" indent="-571500">
              <a:buAutoNum type="romanUcPeriod"/>
            </a:pPr>
            <a:r>
              <a:rPr lang="en-US" b="1" dirty="0" smtClean="0"/>
              <a:t>Equality (</a:t>
            </a:r>
            <a:r>
              <a:rPr lang="en-US" b="1" dirty="0" err="1" smtClean="0"/>
              <a:t>Gini</a:t>
            </a:r>
            <a:r>
              <a:rPr lang="en-US" b="1" dirty="0" smtClean="0"/>
              <a:t> ≈0.2)</a:t>
            </a:r>
          </a:p>
          <a:p>
            <a:pPr marL="982980" lvl="1" indent="-571500">
              <a:buAutoNum type="romanUcPeriod"/>
            </a:pPr>
            <a:r>
              <a:rPr lang="en-US" b="1" dirty="0" smtClean="0"/>
              <a:t>Inequality (Gini</a:t>
            </a:r>
            <a:r>
              <a:rPr lang="en-US" b="1" dirty="0" smtClean="0"/>
              <a:t>≈0.7</a:t>
            </a:r>
            <a:r>
              <a:rPr lang="en-US" b="1" dirty="0" smtClean="0"/>
              <a:t>)</a:t>
            </a:r>
          </a:p>
          <a:p>
            <a:pPr lvl="1"/>
            <a:endParaRPr lang="en-US" sz="1200" b="1" dirty="0" smtClean="0"/>
          </a:p>
          <a:p>
            <a:pPr lvl="1"/>
            <a:r>
              <a:rPr lang="en-US" b="1" dirty="0" smtClean="0"/>
              <a:t>Scenario A:</a:t>
            </a:r>
          </a:p>
          <a:p>
            <a:pPr lvl="1"/>
            <a:r>
              <a:rPr lang="en-US" b="1" dirty="0" smtClean="0"/>
              <a:t>Scenario B:</a:t>
            </a:r>
          </a:p>
          <a:p>
            <a:pPr lvl="1"/>
            <a:r>
              <a:rPr lang="en-US" b="1" dirty="0" smtClean="0"/>
              <a:t>Scenario C:</a:t>
            </a:r>
          </a:p>
          <a:p>
            <a:pPr lvl="1"/>
            <a:r>
              <a:rPr lang="en-US" b="1" dirty="0" smtClean="0"/>
              <a:t>Scenario D:</a:t>
            </a:r>
          </a:p>
          <a:p>
            <a:pPr lvl="4" algn="r">
              <a:buClr>
                <a:srgbClr val="A04DA3"/>
              </a:buClr>
              <a:buNone/>
            </a:pPr>
            <a:endParaRPr lang="en-US" b="1" dirty="0" smtClean="0">
              <a:solidFill>
                <a:srgbClr val="A04DA3"/>
              </a:solidFill>
            </a:endParaRPr>
          </a:p>
          <a:p>
            <a:pPr lvl="4" algn="r">
              <a:buClr>
                <a:srgbClr val="A04DA3"/>
              </a:buClr>
              <a:buNone/>
            </a:pPr>
            <a:r>
              <a:rPr lang="en-US" b="1" dirty="0" smtClean="0">
                <a:solidFill>
                  <a:srgbClr val="A04DA3"/>
                </a:solidFill>
              </a:rPr>
              <a:t>Total Scenarios = 8</a:t>
            </a:r>
          </a:p>
          <a:p>
            <a:pPr lvl="1" algn="r"/>
            <a:endParaRPr lang="en-US" b="1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19413" y="4191000"/>
          <a:ext cx="4024312" cy="381000"/>
        </p:xfrm>
        <a:graphic>
          <a:graphicData uri="http://schemas.openxmlformats.org/presentationml/2006/ole">
            <p:oleObj spid="_x0000_s76802" name="Equation" r:id="rId4" imgW="2145960" imgH="203040" progId="Equation.3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2895600" y="4572000"/>
          <a:ext cx="4071938" cy="381000"/>
        </p:xfrm>
        <a:graphic>
          <a:graphicData uri="http://schemas.openxmlformats.org/presentationml/2006/ole">
            <p:oleObj spid="_x0000_s76804" name="Equation" r:id="rId5" imgW="2171520" imgH="203040" progId="Equation.3">
              <p:embed/>
            </p:oleObj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2895600" y="5410200"/>
          <a:ext cx="4071937" cy="381000"/>
        </p:xfrm>
        <a:graphic>
          <a:graphicData uri="http://schemas.openxmlformats.org/presentationml/2006/ole">
            <p:oleObj spid="_x0000_s76806" name="Equation" r:id="rId6" imgW="2171520" imgH="203040" progId="Equation.3">
              <p:embed/>
            </p:oleObj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2895600" y="4953000"/>
          <a:ext cx="4024312" cy="381000"/>
        </p:xfrm>
        <a:graphic>
          <a:graphicData uri="http://schemas.openxmlformats.org/presentationml/2006/ole">
            <p:oleObj spid="_x0000_s76807" name="Equation" r:id="rId7" imgW="214596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Conditions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152400" y="1981200"/>
            <a:ext cx="9144000" cy="4876800"/>
          </a:xfrm>
        </p:spPr>
        <p:txBody>
          <a:bodyPr>
            <a:normAutofit/>
          </a:bodyPr>
          <a:lstStyle/>
          <a:p>
            <a:pPr marL="982980" lvl="1" indent="-571500" algn="ctr">
              <a:buNone/>
            </a:pPr>
            <a:r>
              <a:rPr lang="en-US" sz="2000" b="1" dirty="0" smtClean="0"/>
              <a:t>I. Equality (</a:t>
            </a:r>
            <a:r>
              <a:rPr lang="en-US" sz="2000" b="1" dirty="0" err="1" smtClean="0"/>
              <a:t>Gini</a:t>
            </a:r>
            <a:r>
              <a:rPr lang="en-US" sz="2000" b="1" dirty="0" smtClean="0"/>
              <a:t> ≈0.25)   </a:t>
            </a:r>
            <a:r>
              <a:rPr lang="en-US" sz="2000" b="1" dirty="0" smtClean="0"/>
              <a:t> II</a:t>
            </a:r>
            <a:r>
              <a:rPr lang="en-US" sz="2000" b="1" dirty="0" smtClean="0"/>
              <a:t>. Inequality (Gini≈</a:t>
            </a:r>
            <a:r>
              <a:rPr lang="en-US" sz="2000" b="1" dirty="0" smtClean="0"/>
              <a:t>.065)</a:t>
            </a:r>
            <a:endParaRPr lang="en-US" b="1" dirty="0" smtClean="0"/>
          </a:p>
        </p:txBody>
      </p:sp>
      <p:pic>
        <p:nvPicPr>
          <p:cNvPr id="87046" name="Picture 6" descr="C:\DOCUME~1\Owner\LOCALS~1\Temp\VMwareDnD\4bcbb80c\initial_gin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0"/>
            <a:ext cx="4191000" cy="2316692"/>
          </a:xfrm>
          <a:prstGeom prst="rect">
            <a:avLst/>
          </a:prstGeom>
          <a:noFill/>
        </p:spPr>
      </p:pic>
      <p:pic>
        <p:nvPicPr>
          <p:cNvPr id="87047" name="Picture 7" descr="C:\DOCUME~1\Owner\LOCALS~1\Temp\VMwareDnD\494abf27\initial_tem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667672"/>
            <a:ext cx="3962400" cy="2190327"/>
          </a:xfrm>
          <a:prstGeom prst="rect">
            <a:avLst/>
          </a:prstGeom>
          <a:noFill/>
        </p:spPr>
      </p:pic>
      <p:pic>
        <p:nvPicPr>
          <p:cNvPr id="84995" name="Picture 3" descr="C:\DOCUME~1\Owner\LOCALS~1\Temp\VMwareDnD\41c9a612\init-temp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420413"/>
            <a:ext cx="3261724" cy="2437587"/>
          </a:xfrm>
          <a:prstGeom prst="rect">
            <a:avLst/>
          </a:prstGeom>
          <a:noFill/>
        </p:spPr>
      </p:pic>
      <p:pic>
        <p:nvPicPr>
          <p:cNvPr id="84996" name="Picture 4" descr="C:\DOCUME~1\Owner\LOCALS~1\Temp\VMwareDnD\9d37883d\init-gini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438400"/>
            <a:ext cx="3327037" cy="248639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62400" y="2438400"/>
            <a:ext cx="3810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5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Scenarios – I.A.</a:t>
            </a:r>
            <a:endParaRPr lang="en-US" sz="3000" i="1" dirty="0">
              <a:latin typeface="+mn-lt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0" y="1752600"/>
            <a:ext cx="42100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 descr="C:\DOCUME~1\Owner\LOCALS~1\Temp\VMwareDnD\8d36b8fe\GD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72000"/>
            <a:ext cx="3058886" cy="2286000"/>
          </a:xfrm>
          <a:prstGeom prst="rect">
            <a:avLst/>
          </a:prstGeom>
          <a:noFill/>
        </p:spPr>
      </p:pic>
      <p:pic>
        <p:nvPicPr>
          <p:cNvPr id="86019" name="Picture 3" descr="C:\DOCUME~1\Owner\LOCALS~1\Temp\VMwareDnD\8d3cb861\final-gini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05000"/>
            <a:ext cx="3696154" cy="2762250"/>
          </a:xfrm>
          <a:prstGeom prst="rect">
            <a:avLst/>
          </a:prstGeom>
          <a:noFill/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905000"/>
            <a:ext cx="2438400" cy="267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2" name="Picture 6" descr="C:\DOCUME~1\Owner\LOCALS~1\Temp\VMwareDnD\9dbf8929\final-temp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572000"/>
            <a:ext cx="3058886" cy="2286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38600" y="1905000"/>
            <a:ext cx="3810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4572000"/>
            <a:ext cx="381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4572000"/>
            <a:ext cx="381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unt3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67600" y="685800"/>
            <a:ext cx="1676400" cy="12844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24800" y="2362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</a:t>
            </a:r>
            <a:r>
              <a:rPr lang="en-US" i="1" dirty="0" smtClean="0"/>
              <a:t>k = 1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 l = 1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57200" y="1905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205740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Elements of Cellular Automata Theory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The base-model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(to appear in ICCS2011)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Definition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Overview of results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Remarks</a:t>
            </a:r>
          </a:p>
          <a:p>
            <a:pPr lvl="1" algn="just"/>
            <a:endParaRPr lang="en-US" sz="22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The new model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Basic principles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Definition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Monitored quantities, statistical analysis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Simulations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Analysis of the results</a:t>
            </a:r>
          </a:p>
          <a:p>
            <a:pPr lvl="1" algn="just">
              <a:buFont typeface="Wingdings" pitchFamily="2" charset="2"/>
              <a:buChar char="Ø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lvl="1" algn="just"/>
            <a:endParaRPr lang="en-US" sz="22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just"/>
            <a:endParaRPr lang="en-US" sz="22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5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Scenarios – I.B.</a:t>
            </a:r>
            <a:endParaRPr lang="en-US" sz="3000" i="1" dirty="0">
              <a:latin typeface="+mn-lt"/>
            </a:endParaRPr>
          </a:p>
        </p:txBody>
      </p:sp>
      <p:pic>
        <p:nvPicPr>
          <p:cNvPr id="87042" name="Picture 2" descr="C:\DOCUME~1\Owner\LOCALS~1\Temp\VMwareDnD\9db58916\final-gin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3594191" cy="2686050"/>
          </a:xfrm>
          <a:prstGeom prst="rect">
            <a:avLst/>
          </a:prstGeom>
          <a:noFill/>
        </p:spPr>
      </p:pic>
      <p:pic>
        <p:nvPicPr>
          <p:cNvPr id="87043" name="Picture 3" descr="C:\DOCUME~1\Owner\LOCALS~1\Temp\VMwareDnD\c2c92315\GDP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495800"/>
            <a:ext cx="3160849" cy="2362200"/>
          </a:xfrm>
          <a:prstGeom prst="rect">
            <a:avLst/>
          </a:prstGeom>
          <a:noFill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905000"/>
            <a:ext cx="2438400" cy="272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5000" y="1828800"/>
            <a:ext cx="413284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6" name="Picture 6" descr="C:\DOCUME~1\Owner\LOCALS~1\Temp\VMwareDnD\8d3cb84d\final-temp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4629150"/>
            <a:ext cx="2982414" cy="22288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657600" y="4495800"/>
            <a:ext cx="3810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72400" y="4572000"/>
            <a:ext cx="381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905000"/>
            <a:ext cx="381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unt3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7600" y="685800"/>
            <a:ext cx="1676400" cy="12844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24800" y="2362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</a:t>
            </a:r>
            <a:r>
              <a:rPr lang="en-US" i="1" dirty="0" smtClean="0"/>
              <a:t>k = 3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 l = 3</a:t>
            </a:r>
            <a:endParaRPr lang="en-US" i="1" dirty="0"/>
          </a:p>
        </p:txBody>
      </p:sp>
      <p:pic>
        <p:nvPicPr>
          <p:cNvPr id="16" name="newmodel=80_200_10_2_5_5_1_3_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724400" y="2286000"/>
            <a:ext cx="3124200" cy="2343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5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Scenarios – I.C.</a:t>
            </a:r>
            <a:endParaRPr lang="en-US" sz="3000" i="1" dirty="0">
              <a:latin typeface="+mn-lt"/>
            </a:endParaRPr>
          </a:p>
        </p:txBody>
      </p:sp>
      <p:pic>
        <p:nvPicPr>
          <p:cNvPr id="88066" name="Picture 2" descr="C:\DOCUME~1\Owner\LOCALS~1\Temp\VMwareDnD\d24a1271\final-gin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3657600" cy="2733438"/>
          </a:xfrm>
          <a:prstGeom prst="rect">
            <a:avLst/>
          </a:prstGeom>
          <a:noFill/>
        </p:spPr>
      </p:pic>
      <p:pic>
        <p:nvPicPr>
          <p:cNvPr id="88067" name="Picture 3" descr="C:\DOCUME~1\Owner\LOCALS~1\Temp\VMwareDnD\9fbe8fa2\final-tem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09296"/>
            <a:ext cx="3276599" cy="2448704"/>
          </a:xfrm>
          <a:prstGeom prst="rect">
            <a:avLst/>
          </a:prstGeom>
          <a:noFill/>
        </p:spPr>
      </p:pic>
      <p:pic>
        <p:nvPicPr>
          <p:cNvPr id="88068" name="Picture 4" descr="C:\DOCUME~1\Owner\LOCALS~1\Temp\VMwareDnD\d241124d\GDP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648200"/>
            <a:ext cx="2956923" cy="2209800"/>
          </a:xfrm>
          <a:prstGeom prst="rect">
            <a:avLst/>
          </a:prstGeom>
          <a:noFill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981200"/>
            <a:ext cx="2209800" cy="25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5000" y="2057400"/>
            <a:ext cx="39628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657600" y="4648200"/>
            <a:ext cx="3810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1000" y="4343400"/>
            <a:ext cx="3810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981200"/>
            <a:ext cx="3810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unt3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67600" y="685800"/>
            <a:ext cx="1676400" cy="12844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24800" y="2362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</a:t>
            </a:r>
            <a:r>
              <a:rPr lang="en-US" i="1" dirty="0" smtClean="0"/>
              <a:t>k = 1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 l = 1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5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Scenarios – I.D.</a:t>
            </a:r>
            <a:endParaRPr lang="en-US" sz="3000" i="1" dirty="0">
              <a:latin typeface="+mn-lt"/>
            </a:endParaRPr>
          </a:p>
        </p:txBody>
      </p:sp>
      <p:pic>
        <p:nvPicPr>
          <p:cNvPr id="89090" name="Picture 2" descr="C:\DOCUME~1\Owner\LOCALS~1\Temp\VMwareDnD\c04324a2\final-gin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3696154" cy="2762250"/>
          </a:xfrm>
          <a:prstGeom prst="rect">
            <a:avLst/>
          </a:prstGeom>
          <a:noFill/>
        </p:spPr>
      </p:pic>
      <p:pic>
        <p:nvPicPr>
          <p:cNvPr id="89091" name="Picture 3" descr="C:\DOCUME~1\Owner\LOCALS~1\Temp\VMwareDnD\8f37bed8\GD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648200"/>
            <a:ext cx="2956923" cy="2209800"/>
          </a:xfrm>
          <a:prstGeom prst="rect">
            <a:avLst/>
          </a:prstGeom>
          <a:noFill/>
        </p:spPr>
      </p:pic>
      <p:pic>
        <p:nvPicPr>
          <p:cNvPr id="89092" name="Picture 4" descr="C:\DOCUME~1\Owner\LOCALS~1\Temp\VMwareDnD\9dbc890c\final-temp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476750"/>
            <a:ext cx="3186339" cy="2381250"/>
          </a:xfrm>
          <a:prstGeom prst="rect">
            <a:avLst/>
          </a:prstGeom>
          <a:noFill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981199"/>
            <a:ext cx="2209800" cy="24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48800" y="1905000"/>
            <a:ext cx="4114800" cy="340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657600" y="4572000"/>
            <a:ext cx="381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72400" y="4343400"/>
            <a:ext cx="3810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905000"/>
            <a:ext cx="3810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unt3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67600" y="685800"/>
            <a:ext cx="1676400" cy="12844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24800" y="2362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</a:t>
            </a:r>
            <a:r>
              <a:rPr lang="en-US" i="1" dirty="0" smtClean="0"/>
              <a:t>k = 3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 l = 3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5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Scenarios – II.A.</a:t>
            </a:r>
            <a:endParaRPr lang="en-US" sz="3000" i="1" dirty="0">
              <a:latin typeface="+mn-lt"/>
            </a:endParaRPr>
          </a:p>
        </p:txBody>
      </p:sp>
      <p:pic>
        <p:nvPicPr>
          <p:cNvPr id="84998" name="Picture 6" descr="C:\DOCUME~1\Owner\LOCALS~1\Temp\VMwareDnD\16b51c81\final_gin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25" y="1981200"/>
            <a:ext cx="4411175" cy="2438400"/>
          </a:xfrm>
          <a:prstGeom prst="rect">
            <a:avLst/>
          </a:prstGeom>
          <a:noFill/>
        </p:spPr>
      </p:pic>
      <p:pic>
        <p:nvPicPr>
          <p:cNvPr id="85001" name="Picture 9" descr="C:\DOCUME~1\Owner\LOCALS~1\Temp\VMwareDnD\85bca951\GD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14942"/>
            <a:ext cx="4419600" cy="2443058"/>
          </a:xfrm>
          <a:prstGeom prst="rect">
            <a:avLst/>
          </a:prstGeom>
          <a:noFill/>
        </p:spPr>
      </p:pic>
      <p:pic>
        <p:nvPicPr>
          <p:cNvPr id="85002" name="Picture 10" descr="C:\DOCUME~1\Owner\LOCALS~1\Temp\VMwareDnD\ca4b32ae\final_temp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799" y="4414944"/>
            <a:ext cx="4419601" cy="2443057"/>
          </a:xfrm>
          <a:prstGeom prst="rect">
            <a:avLst/>
          </a:prstGeom>
          <a:noFill/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057400"/>
            <a:ext cx="2228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03" name="Picture 11" descr="C:\DOCUME~1\Owner\LOCALS~1\Temp\VMwareDnD\16b51cad\white_cells_in_time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48800" y="1752600"/>
            <a:ext cx="5619750" cy="3762375"/>
          </a:xfrm>
          <a:prstGeom prst="rect">
            <a:avLst/>
          </a:prstGeom>
          <a:noFill/>
        </p:spPr>
      </p:pic>
      <p:pic>
        <p:nvPicPr>
          <p:cNvPr id="10" name="Picture 9" descr="unt4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16107" y="762000"/>
            <a:ext cx="1727893" cy="1323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4800" y="2362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</a:t>
            </a:r>
            <a:r>
              <a:rPr lang="en-US" i="1" dirty="0" smtClean="0"/>
              <a:t>k = 1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 l = 1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5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Scenarios – II.B.</a:t>
            </a:r>
            <a:endParaRPr lang="en-US" sz="3000" i="1" dirty="0">
              <a:latin typeface="+mn-lt"/>
            </a:endParaRPr>
          </a:p>
        </p:txBody>
      </p:sp>
      <p:pic>
        <p:nvPicPr>
          <p:cNvPr id="88066" name="Picture 2" descr="C:\DOCUME~1\Owner\LOCALS~1\Temp\VMwareDnD\85b5a96a\final_gin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24" y="1981200"/>
            <a:ext cx="4411176" cy="2438400"/>
          </a:xfrm>
          <a:prstGeom prst="rect">
            <a:avLst/>
          </a:prstGeom>
          <a:noFill/>
        </p:spPr>
      </p:pic>
      <p:pic>
        <p:nvPicPr>
          <p:cNvPr id="88067" name="Picture 3" descr="C:\DOCUME~1\Owner\LOCALS~1\Temp\VMwareDnD\85bda952\GD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343400"/>
            <a:ext cx="3352800" cy="2514600"/>
          </a:xfrm>
          <a:prstGeom prst="rect">
            <a:avLst/>
          </a:prstGeom>
          <a:noFill/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057400"/>
            <a:ext cx="2281382" cy="242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9" name="Picture 5" descr="C:\DOCUME~1\Owner\LOCALS~1\Temp\VMwareDnD\c848348f\final_temp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406900"/>
            <a:ext cx="4434151" cy="2451100"/>
          </a:xfrm>
          <a:prstGeom prst="rect">
            <a:avLst/>
          </a:prstGeom>
          <a:noFill/>
        </p:spPr>
      </p:pic>
      <p:pic>
        <p:nvPicPr>
          <p:cNvPr id="88070" name="Picture 6" descr="C:\DOCUME~1\Owner\LOCALS~1\Temp\VMwareDnD\5b488164\white_cells_in_time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5000" y="1752600"/>
            <a:ext cx="5467350" cy="3371850"/>
          </a:xfrm>
          <a:prstGeom prst="rect">
            <a:avLst/>
          </a:prstGeom>
          <a:noFill/>
        </p:spPr>
      </p:pic>
      <p:pic>
        <p:nvPicPr>
          <p:cNvPr id="10" name="Picture 9" descr="unt4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16107" y="762000"/>
            <a:ext cx="1727893" cy="1323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4800" y="2362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</a:t>
            </a:r>
            <a:r>
              <a:rPr lang="en-US" i="1" dirty="0" smtClean="0"/>
              <a:t>k = 3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 l = 3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5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Scenarios – II.C.</a:t>
            </a:r>
            <a:endParaRPr lang="en-US" sz="3000" i="1" dirty="0">
              <a:latin typeface="+mn-lt"/>
            </a:endParaRPr>
          </a:p>
        </p:txBody>
      </p:sp>
      <p:pic>
        <p:nvPicPr>
          <p:cNvPr id="89090" name="Picture 2" descr="C:\DOCUME~1\Owner\LOCALS~1\Temp\VMwareDnD\cac3339b\final_gin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4419600" cy="2443057"/>
          </a:xfrm>
          <a:prstGeom prst="rect">
            <a:avLst/>
          </a:prstGeom>
          <a:noFill/>
        </p:spPr>
      </p:pic>
      <p:pic>
        <p:nvPicPr>
          <p:cNvPr id="89091" name="Picture 3" descr="C:\DOCUME~1\Owner\LOCALS~1\Temp\VMwareDnD\95bd99be\GD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400550"/>
            <a:ext cx="3276600" cy="2457450"/>
          </a:xfrm>
          <a:prstGeom prst="rect">
            <a:avLst/>
          </a:prstGeom>
          <a:noFill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981200"/>
            <a:ext cx="23774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 descr="C:\DOCUME~1\Owner\LOCALS~1\Temp\VMwareDnD\06b72ceb\white_cells_in_time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72600" y="1600200"/>
            <a:ext cx="6096000" cy="3352800"/>
          </a:xfrm>
          <a:prstGeom prst="rect">
            <a:avLst/>
          </a:prstGeom>
          <a:noFill/>
        </p:spPr>
      </p:pic>
      <p:pic>
        <p:nvPicPr>
          <p:cNvPr id="89095" name="Picture 7" descr="C:\DOCUME~1\Owner\LOCALS~1\Temp\VMwareDnD\4b42b11a\final_temp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457065"/>
            <a:ext cx="4343400" cy="2400935"/>
          </a:xfrm>
          <a:prstGeom prst="rect">
            <a:avLst/>
          </a:prstGeom>
          <a:noFill/>
        </p:spPr>
      </p:pic>
      <p:pic>
        <p:nvPicPr>
          <p:cNvPr id="10" name="Picture 9" descr="unt4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16107" y="762000"/>
            <a:ext cx="1727893" cy="1323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4800" y="2362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</a:t>
            </a:r>
            <a:r>
              <a:rPr lang="en-US" i="1" dirty="0" smtClean="0"/>
              <a:t>k = 1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 l = 1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5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Scenarios – II.D.</a:t>
            </a:r>
            <a:endParaRPr lang="en-US" sz="3000" i="1" dirty="0">
              <a:latin typeface="+mn-lt"/>
            </a:endParaRPr>
          </a:p>
        </p:txBody>
      </p:sp>
      <p:pic>
        <p:nvPicPr>
          <p:cNvPr id="90114" name="Picture 2" descr="C:\DOCUME~1\Owner\LOCALS~1\Temp\VMwareDnD\5b498146\final_gin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4549025" cy="2514600"/>
          </a:xfrm>
          <a:prstGeom prst="rect">
            <a:avLst/>
          </a:prstGeom>
          <a:noFill/>
        </p:spPr>
      </p:pic>
      <p:pic>
        <p:nvPicPr>
          <p:cNvPr id="90115" name="Picture 3" descr="C:\DOCUME~1\Owner\LOCALS~1\Temp\VMwareDnD\49c0b695\GD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0"/>
            <a:ext cx="4135477" cy="2286000"/>
          </a:xfrm>
          <a:prstGeom prst="rect">
            <a:avLst/>
          </a:prstGeom>
          <a:noFill/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057400"/>
            <a:ext cx="2362200" cy="25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8" name="Picture 6" descr="C:\DOCUME~1\Owner\LOCALS~1\Temp\VMwareDnD\5bca8063\white_cells_in_time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72600" y="1752600"/>
            <a:ext cx="5753100" cy="3228975"/>
          </a:xfrm>
          <a:prstGeom prst="rect">
            <a:avLst/>
          </a:prstGeom>
          <a:noFill/>
        </p:spPr>
      </p:pic>
      <p:pic>
        <p:nvPicPr>
          <p:cNvPr id="90119" name="Picture 7" descr="C:\DOCUME~1\Owner\LOCALS~1\Temp\VMwareDnD\14b41a26\final_temp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541309"/>
            <a:ext cx="4191000" cy="2316692"/>
          </a:xfrm>
          <a:prstGeom prst="rect">
            <a:avLst/>
          </a:prstGeom>
          <a:noFill/>
        </p:spPr>
      </p:pic>
      <p:pic>
        <p:nvPicPr>
          <p:cNvPr id="10" name="Picture 9" descr="unt4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16107" y="762000"/>
            <a:ext cx="1727893" cy="1323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4800" y="22492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</a:t>
            </a:r>
            <a:r>
              <a:rPr lang="en-US" i="1" dirty="0" smtClean="0"/>
              <a:t>k = 3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 l = 3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" name="5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Concluding Remarks</a:t>
            </a:r>
            <a:endParaRPr lang="en-US" sz="300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3622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i="1" dirty="0" smtClean="0"/>
              <a:t>High inequality (GINI ~ 0.6 ) yields low levels of happiness.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i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i="1" dirty="0" smtClean="0"/>
              <a:t>Equal societies favor happiness.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i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i="1" dirty="0" smtClean="0"/>
              <a:t>Happiness / Income correlation is weak, when society favors equality.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i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i="1" dirty="0" smtClean="0"/>
              <a:t>Extreme inequality favors unhappiness. 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876800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en-US" sz="2000" dirty="0" smtClean="0"/>
              <a:t>C. </a:t>
            </a:r>
            <a:r>
              <a:rPr lang="en-US" sz="2000" dirty="0" err="1" smtClean="0"/>
              <a:t>Somarakis</a:t>
            </a:r>
            <a:r>
              <a:rPr lang="en-US" sz="2000" dirty="0" smtClean="0"/>
              <a:t>, J. </a:t>
            </a:r>
            <a:r>
              <a:rPr lang="en-US" sz="2000" dirty="0" err="1" smtClean="0"/>
              <a:t>Baras</a:t>
            </a:r>
            <a:r>
              <a:rPr lang="en-US" sz="2000" dirty="0" smtClean="0"/>
              <a:t> (2011). On the complexity of a Social Behavior Model, ICCS11.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dirty="0" smtClean="0"/>
              <a:t>A. Clark, P. </a:t>
            </a:r>
            <a:r>
              <a:rPr lang="en-US" sz="2000" dirty="0" err="1" smtClean="0"/>
              <a:t>Frijters</a:t>
            </a:r>
            <a:r>
              <a:rPr lang="en-US" sz="2000" dirty="0" smtClean="0"/>
              <a:t>, and M. Shields (2008). </a:t>
            </a:r>
            <a:r>
              <a:rPr lang="en-US" sz="2000" i="1" dirty="0" smtClean="0"/>
              <a:t>Relative income, happiness, and utility: An explanation for the </a:t>
            </a:r>
            <a:r>
              <a:rPr lang="en-US" sz="2000" i="1" dirty="0" err="1" smtClean="0"/>
              <a:t>Easterlin</a:t>
            </a:r>
            <a:r>
              <a:rPr lang="en-US" sz="2000" i="1" dirty="0" smtClean="0"/>
              <a:t> paradox and other puzzles</a:t>
            </a:r>
            <a:r>
              <a:rPr lang="en-US" sz="2000" b="1" dirty="0" smtClean="0"/>
              <a:t>. Journal of Economic Literature, </a:t>
            </a:r>
            <a:r>
              <a:rPr lang="en-US" sz="2000" dirty="0" smtClean="0"/>
              <a:t>46(1). pp. 95-144.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dirty="0" smtClean="0"/>
              <a:t>A. Clark and A. Oswald (1996) </a:t>
            </a:r>
            <a:r>
              <a:rPr lang="en-US" sz="2000" i="1" dirty="0" smtClean="0"/>
              <a:t>Satisfaction and Comparison Income.</a:t>
            </a:r>
            <a:r>
              <a:rPr lang="en-US" sz="2000" dirty="0" smtClean="0"/>
              <a:t> </a:t>
            </a:r>
            <a:r>
              <a:rPr lang="en-US" sz="2000" b="1" dirty="0" smtClean="0"/>
              <a:t>Journal of Public Economics, </a:t>
            </a:r>
            <a:r>
              <a:rPr lang="en-US" sz="2000" dirty="0" smtClean="0"/>
              <a:t>61:3, pp. 359-81.</a:t>
            </a:r>
          </a:p>
          <a:p>
            <a:pPr marL="566928" indent="-457200">
              <a:buFont typeface="+mj-lt"/>
              <a:buAutoNum type="arabicPeriod"/>
            </a:pPr>
            <a:r>
              <a:rPr lang="it-IT" sz="2000" dirty="0" smtClean="0"/>
              <a:t>C. Gini (1912). </a:t>
            </a:r>
            <a:r>
              <a:rPr lang="it-IT" sz="2000" i="1" dirty="0" smtClean="0"/>
              <a:t>Variabilità e mutabilità (Variability and Mutability)</a:t>
            </a:r>
            <a:r>
              <a:rPr lang="it-IT" sz="2000" dirty="0" smtClean="0"/>
              <a:t>, C. Cuppini, Bologna, 156 pages. Reprinted in </a:t>
            </a:r>
            <a:r>
              <a:rPr lang="it-IT" sz="2000" b="1" dirty="0" smtClean="0"/>
              <a:t>Memorie di metodologica statistica </a:t>
            </a:r>
            <a:r>
              <a:rPr lang="it-IT" sz="2000" dirty="0" smtClean="0"/>
              <a:t>(Ed. Pizetti E, Salvemini, T). Rome: Libreria </a:t>
            </a:r>
            <a:r>
              <a:rPr lang="en-US" sz="2000" dirty="0" err="1" smtClean="0"/>
              <a:t>Eredi</a:t>
            </a:r>
            <a:r>
              <a:rPr lang="en-US" sz="2000" dirty="0" smtClean="0"/>
              <a:t> </a:t>
            </a:r>
            <a:r>
              <a:rPr lang="en-US" sz="2000" dirty="0" err="1" smtClean="0"/>
              <a:t>Virgilio</a:t>
            </a:r>
            <a:r>
              <a:rPr lang="en-US" sz="2000" dirty="0" smtClean="0"/>
              <a:t> </a:t>
            </a:r>
            <a:r>
              <a:rPr lang="en-US" sz="2000" dirty="0" err="1" smtClean="0"/>
              <a:t>Veschi</a:t>
            </a:r>
            <a:r>
              <a:rPr lang="en-US" sz="2000" dirty="0" smtClean="0"/>
              <a:t> (1955).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dirty="0" smtClean="0"/>
              <a:t>Ray, </a:t>
            </a:r>
            <a:r>
              <a:rPr lang="en-US" sz="2000" dirty="0" err="1" smtClean="0"/>
              <a:t>Debraj</a:t>
            </a:r>
            <a:r>
              <a:rPr lang="en-US" sz="2000" dirty="0" smtClean="0"/>
              <a:t> (1998). Development Economics. </a:t>
            </a:r>
            <a:r>
              <a:rPr lang="en-US" sz="2000" b="1" dirty="0" smtClean="0"/>
              <a:t>Princeton, NJ: Princeton University Press</a:t>
            </a:r>
            <a:r>
              <a:rPr lang="en-US" sz="2000" dirty="0" smtClean="0"/>
              <a:t>. p. 188. ISBN 0691017069.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Cellular automata: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Spatially and temporally discrete dynamical systems. Modeled as a grid of cells, where each cell gets a state after interacting with its neighbors.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57200" y="1905000"/>
            <a:ext cx="838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Definitions: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State space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2D lattice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Lucida Calligraphy" pitchFamily="66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 j) 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j =1,2,3...}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Local value space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= {0,1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 ({black, white})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Neighborhood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a cell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Moore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scheme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Boundary Conditions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periodic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(torus)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Update rule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Lucida Calligraphy" pitchFamily="66" charset="0"/>
                <a:cs typeface="Times New Roman" pitchFamily="18" charset="0"/>
              </a:rPr>
              <a:t>F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-rule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2529" name="Picture 1" descr="C:\Documents and Settings\CsLaKoNaS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19600"/>
            <a:ext cx="1552575" cy="1400175"/>
          </a:xfrm>
          <a:prstGeom prst="rect">
            <a:avLst/>
          </a:prstGeom>
          <a:noFill/>
        </p:spPr>
      </p:pic>
      <p:pic>
        <p:nvPicPr>
          <p:cNvPr id="22530" name="Picture 2" descr="C:\Documents and Settings\CsLaKoNaS\My Documents\Projects\automata\paper\figs\fi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352800"/>
            <a:ext cx="3009900" cy="3009900"/>
          </a:xfrm>
          <a:prstGeom prst="rect">
            <a:avLst/>
          </a:prstGeom>
          <a:noFill/>
        </p:spPr>
      </p:pic>
      <p:pic>
        <p:nvPicPr>
          <p:cNvPr id="22531" name="Picture 3" descr="C:\Documents and Settings\CsLaKoNaS\My Documents\Projects\automata\paper\figs\fig3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86200"/>
            <a:ext cx="3444926" cy="2819400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Lucida Calligraphy" pitchFamily="66" charset="0"/>
              </a:rPr>
              <a:t>F</a:t>
            </a:r>
            <a:r>
              <a:rPr lang="en-US" dirty="0" smtClean="0"/>
              <a:t> – rule				</a:t>
            </a:r>
            <a:endParaRPr lang="en-US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3124200" y="1828800"/>
          <a:ext cx="1485900" cy="1882140"/>
        </p:xfrm>
        <a:graphic>
          <a:graphicData uri="http://schemas.openxmlformats.org/presentationml/2006/ole">
            <p:oleObj spid="_x0000_s16385" name="Εξίσωση" r:id="rId4" imgW="380880" imgH="482400" progId="Equation.3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2362200" y="22860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Lucida Calligraphy" pitchFamily="66" charset="0"/>
              </a:rPr>
              <a:t>F</a:t>
            </a:r>
            <a:endParaRPr lang="en-US" sz="5400" dirty="0">
              <a:latin typeface="Lucida Calligraphy" pitchFamily="66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724400" y="20574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cost function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update function</a:t>
            </a:r>
            <a:endParaRPr lang="en-US" sz="2800" i="1" dirty="0"/>
          </a:p>
        </p:txBody>
      </p:sp>
      <p:pic>
        <p:nvPicPr>
          <p:cNvPr id="17" name="Picture 1" descr="C:\Documents and Settings\CsLaKoNaS\Desktop\untitled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271622"/>
            <a:ext cx="3184328" cy="2434459"/>
          </a:xfrm>
          <a:prstGeom prst="rect">
            <a:avLst/>
          </a:prstGeom>
          <a:noFill/>
        </p:spPr>
      </p:pic>
      <p:sp>
        <p:nvSpPr>
          <p:cNvPr id="19" name="18 - TextBox"/>
          <p:cNvSpPr txBox="1"/>
          <p:nvPr/>
        </p:nvSpPr>
        <p:spPr>
          <a:xfrm>
            <a:off x="4876800" y="47244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/>
              <a:t>The cell “looks” at it’s neighbors and imitates the state of the “richest” one.</a:t>
            </a:r>
            <a:endParaRPr lang="en-US" sz="2000" i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1600200" y="3886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Table of costs.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4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Lucida Calligraphy" pitchFamily="66" charset="0"/>
              </a:rPr>
              <a:t>F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/>
              <a:t>– rule	</a:t>
            </a:r>
            <a:endParaRPr lang="en-US" sz="2400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93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Description of the model		</a:t>
            </a:r>
            <a:endParaRPr lang="en-US" dirty="0"/>
          </a:p>
        </p:txBody>
      </p:sp>
      <p:pic>
        <p:nvPicPr>
          <p:cNvPr id="2051" name="Picture 3" descr="C:\Documents and Settings\CsLaKoNaS\Desktop\untitle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3218688" cy="2869092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990600" y="5334000"/>
            <a:ext cx="7938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Lucida Calligraphy" pitchFamily="66" charset="0"/>
                <a:cs typeface="Times New Roman" pitchFamily="18" charset="0"/>
              </a:rPr>
              <a:t>F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6200000" flipH="1">
            <a:off x="1600200" y="5638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5400000" flipH="1" flipV="1">
            <a:off x="1600200" y="5181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905000" y="4953000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(t)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905000" y="5715000"/>
            <a:ext cx="1845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(t+1)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C:\Documents and Settings\CsLaKoNaS\Desktop\untitled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19400"/>
            <a:ext cx="2130552" cy="1628834"/>
          </a:xfrm>
          <a:prstGeom prst="rect">
            <a:avLst/>
          </a:prstGeom>
          <a:noFill/>
        </p:spPr>
      </p:pic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Lucida Calligraphy" pitchFamily="66" charset="0"/>
              </a:rPr>
              <a:t>F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/>
              <a:t>– rule	</a:t>
            </a:r>
            <a:endParaRPr lang="en-US" sz="2400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93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Description of the model		</a:t>
            </a:r>
            <a:endParaRPr lang="en-US" dirty="0"/>
          </a:p>
        </p:txBody>
      </p:sp>
      <p:pic>
        <p:nvPicPr>
          <p:cNvPr id="2053" name="Picture 5" descr="C:\Documents and Settings\CsLaKoNaS\Desktop\untitle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971800"/>
            <a:ext cx="3218688" cy="2834366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990600" y="5334000"/>
            <a:ext cx="7938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Lucida Calligraphy" pitchFamily="66" charset="0"/>
                <a:cs typeface="Times New Roman" pitchFamily="18" charset="0"/>
              </a:rPr>
              <a:t>F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6200000" flipH="1">
            <a:off x="1600200" y="5638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5400000" flipH="1" flipV="1">
            <a:off x="1600200" y="5181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905000" y="4953000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(t)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905000" y="5715000"/>
            <a:ext cx="1845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(t+1)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 descr="C:\Documents and Settings\CsLaKoNaS\Desktop\untitled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819400"/>
            <a:ext cx="2130552" cy="1628834"/>
          </a:xfrm>
          <a:prstGeom prst="rect">
            <a:avLst/>
          </a:prstGeom>
          <a:noFill/>
        </p:spPr>
      </p:pic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5334000" y="5867400"/>
          <a:ext cx="2176183" cy="457200"/>
        </p:xfrm>
        <a:graphic>
          <a:graphicData uri="http://schemas.openxmlformats.org/presentationml/2006/ole">
            <p:oleObj spid="_x0000_s34817" name="Equation" r:id="rId6" imgW="96516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Remarks on the model</a:t>
            </a:r>
            <a:endParaRPr lang="en-US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deterministic version of probabilistic models such as the </a:t>
            </a:r>
            <a:r>
              <a:rPr lang="en-US" dirty="0" err="1" smtClean="0"/>
              <a:t>Ising</a:t>
            </a:r>
            <a:r>
              <a:rPr lang="en-US" dirty="0" smtClean="0"/>
              <a:t> Model [2] or games such as the Prisoner’s Dilemma [3].</a:t>
            </a:r>
          </a:p>
          <a:p>
            <a:endParaRPr lang="en-US" dirty="0" smtClean="0"/>
          </a:p>
          <a:p>
            <a:r>
              <a:rPr lang="en-US" dirty="0" smtClean="0"/>
              <a:t>Complex</a:t>
            </a:r>
          </a:p>
          <a:p>
            <a:pPr lvl="1"/>
            <a:r>
              <a:rPr lang="en-US" dirty="0" smtClean="0"/>
              <a:t>Collective behavior emerging out of local interactions.</a:t>
            </a:r>
          </a:p>
          <a:p>
            <a:endParaRPr lang="en-US" dirty="0" smtClean="0"/>
          </a:p>
          <a:p>
            <a:r>
              <a:rPr lang="en-US" dirty="0" smtClean="0"/>
              <a:t>Constant value costs</a:t>
            </a:r>
          </a:p>
          <a:p>
            <a:endParaRPr lang="en-US" dirty="0" smtClean="0"/>
          </a:p>
          <a:p>
            <a:r>
              <a:rPr lang="en-US" dirty="0" err="1" smtClean="0"/>
              <a:t>Memoryless</a:t>
            </a:r>
            <a:endParaRPr lang="en-US" dirty="0" smtClean="0"/>
          </a:p>
          <a:p>
            <a:pPr lvl="1"/>
            <a:r>
              <a:rPr lang="en-US" dirty="0" smtClean="0"/>
              <a:t>Value costs are set to zero at the end of every turn</a:t>
            </a:r>
          </a:p>
          <a:p>
            <a:endParaRPr lang="en-US" dirty="0" smtClean="0"/>
          </a:p>
          <a:p>
            <a:r>
              <a:rPr lang="en-US" dirty="0" smtClean="0"/>
              <a:t>Abstract</a:t>
            </a:r>
          </a:p>
          <a:p>
            <a:pPr lvl="1"/>
            <a:r>
              <a:rPr lang="en-US" dirty="0" smtClean="0"/>
              <a:t>Too simple. Doesn’t really describe any realistic behavior.</a:t>
            </a:r>
          </a:p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2695575" cy="115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model</a:t>
            </a:r>
            <a:r>
              <a:rPr lang="en-US" sz="3000" dirty="0" smtClean="0"/>
              <a:t> 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Design principles: (rich / poor individuals interacting)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Principles:</a:t>
            </a:r>
          </a:p>
          <a:p>
            <a:pPr lvl="2"/>
            <a:r>
              <a:rPr lang="en-US" b="1" dirty="0" smtClean="0"/>
              <a:t>A collection of individuals forms an interacting society.</a:t>
            </a:r>
          </a:p>
          <a:p>
            <a:pPr lvl="2"/>
            <a:r>
              <a:rPr lang="en-US" b="1" dirty="0" smtClean="0"/>
              <a:t>Social interaction creates “wealth”.</a:t>
            </a:r>
          </a:p>
          <a:p>
            <a:pPr lvl="2"/>
            <a:r>
              <a:rPr lang="en-US" b="1" dirty="0" smtClean="0"/>
              <a:t>“Wealth” is created out of </a:t>
            </a:r>
            <a:r>
              <a:rPr lang="en-US" b="1" u="sng" dirty="0" smtClean="0"/>
              <a:t>local</a:t>
            </a:r>
            <a:r>
              <a:rPr lang="en-US" b="1" dirty="0" smtClean="0"/>
              <a:t> interaction and distributed out of </a:t>
            </a:r>
            <a:r>
              <a:rPr lang="en-US" b="1" u="sng" dirty="0" smtClean="0"/>
              <a:t>global</a:t>
            </a:r>
            <a:r>
              <a:rPr lang="en-US" b="1" dirty="0" smtClean="0"/>
              <a:t> interaction.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model</a:t>
            </a:r>
            <a:r>
              <a:rPr lang="en-US" sz="3000" dirty="0" smtClean="0"/>
              <a:t> </a:t>
            </a:r>
            <a:endParaRPr lang="en-US" sz="3000" i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2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 Dynamic Rule in Cellular Automata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A4D-D821-4D1F-862A-241BD149DC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Design principles: (rich / poor individuals interacting)</a:t>
            </a:r>
            <a:endParaRPr lang="en-US" b="1" dirty="0" smtClean="0"/>
          </a:p>
          <a:p>
            <a:pPr lvl="2"/>
            <a:r>
              <a:rPr lang="en-US" b="1" dirty="0" smtClean="0"/>
              <a:t>Individuals determine whether they perceive themselves as “rich” or “ poor”, by comparing their “wealth” locally (road to “happiness”).</a:t>
            </a:r>
          </a:p>
          <a:p>
            <a:pPr lvl="2"/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50031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4953000" y="3733800"/>
            <a:ext cx="41910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0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Relative income hypothesis</a:t>
            </a:r>
            <a:r>
              <a:rPr lang="en-US" sz="2000" dirty="0" smtClean="0">
                <a:solidFill>
                  <a:schemeClr val="accent2"/>
                </a:solidFill>
              </a:rPr>
              <a:t>: “life satisfaction is negatively affected when they perceive themselves to be economically inferior relative to their peers.”</a:t>
            </a:r>
          </a:p>
          <a:p>
            <a:pPr marL="0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0" lvl="1" indent="-246888">
              <a:spcBef>
                <a:spcPts val="300"/>
              </a:spcBef>
              <a:buClr>
                <a:schemeClr val="accent2"/>
              </a:buClr>
            </a:pPr>
            <a:r>
              <a:rPr lang="en-US" sz="1400" dirty="0" smtClean="0">
                <a:solidFill>
                  <a:schemeClr val="accent2"/>
                </a:solidFill>
              </a:rPr>
              <a:t>A. Clark, P. </a:t>
            </a:r>
            <a:r>
              <a:rPr lang="en-US" sz="1400" dirty="0" err="1" smtClean="0">
                <a:solidFill>
                  <a:schemeClr val="accent2"/>
                </a:solidFill>
              </a:rPr>
              <a:t>Frijters</a:t>
            </a:r>
            <a:r>
              <a:rPr lang="en-US" sz="1400" dirty="0" smtClean="0">
                <a:solidFill>
                  <a:schemeClr val="accent2"/>
                </a:solidFill>
              </a:rPr>
              <a:t>, and M. Shields (2008) [4]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21959</TotalTime>
  <Words>1414</Words>
  <Application>Microsoft Office PowerPoint</Application>
  <PresentationFormat>On-screen Show (4:3)</PresentationFormat>
  <Paragraphs>294</Paragraphs>
  <Slides>28</Slides>
  <Notes>27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Αστικό</vt:lpstr>
      <vt:lpstr>Εξίσωση</vt:lpstr>
      <vt:lpstr>Equation</vt:lpstr>
      <vt:lpstr>A cellular automata model on economic behavior</vt:lpstr>
      <vt:lpstr>Outline</vt:lpstr>
      <vt:lpstr>Introduction</vt:lpstr>
      <vt:lpstr>The F – rule    </vt:lpstr>
      <vt:lpstr>The F – rule </vt:lpstr>
      <vt:lpstr>The F – rule </vt:lpstr>
      <vt:lpstr>Remarks on the model</vt:lpstr>
      <vt:lpstr>The new model </vt:lpstr>
      <vt:lpstr>The new model </vt:lpstr>
      <vt:lpstr>The new model </vt:lpstr>
      <vt:lpstr>The new model </vt:lpstr>
      <vt:lpstr>The new model </vt:lpstr>
      <vt:lpstr>The new model </vt:lpstr>
      <vt:lpstr>The new model </vt:lpstr>
      <vt:lpstr>The new model </vt:lpstr>
      <vt:lpstr>GINI coefficient (Corrado Gini, 1912)</vt:lpstr>
      <vt:lpstr>Simulation Scenarios</vt:lpstr>
      <vt:lpstr>Initial Conditions</vt:lpstr>
      <vt:lpstr>Simulation Scenarios – I.A.</vt:lpstr>
      <vt:lpstr>Simulation Scenarios – I.B.</vt:lpstr>
      <vt:lpstr>Simulation Scenarios – I.C.</vt:lpstr>
      <vt:lpstr>Simulation Scenarios – I.D.</vt:lpstr>
      <vt:lpstr>Simulation Scenarios – II.A.</vt:lpstr>
      <vt:lpstr>Simulation Scenarios – II.B.</vt:lpstr>
      <vt:lpstr>Simulation Scenarios – II.C.</vt:lpstr>
      <vt:lpstr>Simulation Scenarios – II.D.</vt:lpstr>
      <vt:lpstr>Concluding Remarks</vt:lpstr>
      <vt:lpstr>References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Dynamic Rule in Cellular Automata</dc:title>
  <dc:creator> </dc:creator>
  <cp:lastModifiedBy>LILENTOP</cp:lastModifiedBy>
  <cp:revision>1193</cp:revision>
  <dcterms:created xsi:type="dcterms:W3CDTF">2008-05-15T07:45:04Z</dcterms:created>
  <dcterms:modified xsi:type="dcterms:W3CDTF">2011-06-23T23:24:57Z</dcterms:modified>
</cp:coreProperties>
</file>